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“Type a quote here.”"/>
          <p:cNvSpPr txBox="1"/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/>
          <p:nvPr>
            <p:ph type="pic" idx="13"/>
          </p:nvPr>
        </p:nvSpPr>
        <p:spPr>
          <a:xfrm>
            <a:off x="-177800" y="0"/>
            <a:ext cx="1337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Line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" name="Line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" name="Line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" name="Image"/>
          <p:cNvSpPr/>
          <p:nvPr>
            <p:ph type="pic" sz="half" idx="13"/>
          </p:nvPr>
        </p:nvSpPr>
        <p:spPr>
          <a:xfrm>
            <a:off x="-838200" y="2997200"/>
            <a:ext cx="8286750" cy="5524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z="6400">
                <a:solidFill>
                  <a:srgbClr val="60606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 anchor="ctr"/>
          <a:lstStyle>
            <a:lvl1pPr marL="368300" indent="-368300">
              <a:spcBef>
                <a:spcPts val="3200"/>
              </a:spcBef>
              <a:buSzPct val="30000"/>
              <a:buFontTx/>
              <a:buBlip>
                <a:blip r:embed="rId3"/>
              </a:buBlip>
              <a:defRPr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36600" indent="-368300">
              <a:spcBef>
                <a:spcPts val="3200"/>
              </a:spcBef>
              <a:buSzPct val="30000"/>
              <a:buFontTx/>
              <a:buBlip>
                <a:blip r:embed="rId3"/>
              </a:buBlip>
              <a:defRPr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04900" indent="-368300">
              <a:spcBef>
                <a:spcPts val="3200"/>
              </a:spcBef>
              <a:buSzPct val="30000"/>
              <a:buFontTx/>
              <a:buBlip>
                <a:blip r:embed="rId3"/>
              </a:buBlip>
              <a:defRPr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473200" indent="-368300">
              <a:spcBef>
                <a:spcPts val="3200"/>
              </a:spcBef>
              <a:buSzPct val="30000"/>
              <a:buFontTx/>
              <a:buBlip>
                <a:blip r:embed="rId3"/>
              </a:buBlip>
              <a:defRPr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41500" indent="-368300">
              <a:spcBef>
                <a:spcPts val="3200"/>
              </a:spcBef>
              <a:buSzPct val="30000"/>
              <a:buFontTx/>
              <a:buBlip>
                <a:blip r:embed="rId3"/>
              </a:buBlip>
              <a:defRPr sz="3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</p:spPr>
        <p:txBody>
          <a:bodyPr anchor="t"/>
          <a:lstStyle>
            <a:lvl1pPr algn="ctr">
              <a:defRPr sz="18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Image"/>
          <p:cNvSpPr/>
          <p:nvPr>
            <p:ph type="pic" idx="13"/>
          </p:nvPr>
        </p:nvSpPr>
        <p:spPr>
          <a:xfrm>
            <a:off x="0" y="-25400"/>
            <a:ext cx="13004800" cy="7725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Image"/>
          <p:cNvSpPr/>
          <p:nvPr>
            <p:ph type="pic" idx="13"/>
          </p:nvPr>
        </p:nvSpPr>
        <p:spPr>
          <a:xfrm>
            <a:off x="4775200" y="0"/>
            <a:ext cx="15392400" cy="976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Image"/>
          <p:cNvSpPr/>
          <p:nvPr>
            <p:ph type="pic" idx="13"/>
          </p:nvPr>
        </p:nvSpPr>
        <p:spPr>
          <a:xfrm>
            <a:off x="6477000" y="-152400"/>
            <a:ext cx="6654800" cy="99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Image"/>
          <p:cNvSpPr/>
          <p:nvPr>
            <p:ph type="pic" sz="half" idx="13"/>
          </p:nvPr>
        </p:nvSpPr>
        <p:spPr>
          <a:xfrm>
            <a:off x="9168011" y="4584788"/>
            <a:ext cx="6506665" cy="4343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9182100" y="-101600"/>
            <a:ext cx="3365500" cy="500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idx="15"/>
          </p:nvPr>
        </p:nvSpPr>
        <p:spPr>
          <a:xfrm>
            <a:off x="-800100" y="469900"/>
            <a:ext cx="11049000" cy="8053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hyperlink" Target="mailto:coolbrise@knu.ac.kr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nglishcube.net/" TargetMode="External"/><Relationship Id="rId3" Type="http://schemas.openxmlformats.org/officeDocument/2006/relationships/hyperlink" Target="https://www.voakorea.com/a/pops-viva-la-vida-129257083/1275747.html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omputer.knu.ac.kr/06_sub/02_sub.html?no=3917&amp;bbs_cmd=view&amp;page=1&amp;key=&amp;keyfield=&amp;category=&amp;bbs_code=Site_BBS_25" TargetMode="External"/><Relationship Id="rId3" Type="http://schemas.openxmlformats.org/officeDocument/2006/relationships/hyperlink" Target="https://www.linkedin.com/in/sang-hyo-song-7466b0b/" TargetMode="External"/><Relationship Id="rId4" Type="http://schemas.openxmlformats.org/officeDocument/2006/relationships/hyperlink" Target="https://www.linkedin.com/in/youngjoonjeong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iki.python.org/moin/BeginnersGuide" TargetMode="External"/><Relationship Id="rId3" Type="http://schemas.openxmlformats.org/officeDocument/2006/relationships/hyperlink" Target="https://wiki.python.org/moin/PythonPeriodicals" TargetMode="External"/><Relationship Id="rId4" Type="http://schemas.openxmlformats.org/officeDocument/2006/relationships/hyperlink" Target="https://youtu.be/9vz06QO3UkQ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yes24.com/Product/Goods/104263930" TargetMode="External"/><Relationship Id="rId3" Type="http://schemas.openxmlformats.org/officeDocument/2006/relationships/hyperlink" Target="http://www.yes24.com/Product/Goods/80093196" TargetMode="External"/><Relationship Id="rId4" Type="http://schemas.openxmlformats.org/officeDocument/2006/relationships/hyperlink" Target="http://www.yes24.com/Product/Goods/59197832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orms.gle/sQApQRegFV6y7ysH7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python.org/3/tutorial/index.html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ikidocs.net/42527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279366233_10228485225823520_6531153007482282420_n.jpeg" descr="279366233_10228485225823520_6531153007482282420_n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22135"/>
          <a:stretch>
            <a:fillRect/>
          </a:stretch>
        </p:blipFill>
        <p:spPr>
          <a:xfrm>
            <a:off x="-1" y="0"/>
            <a:ext cx="13004801" cy="7594600"/>
          </a:xfrm>
          <a:prstGeom prst="rect">
            <a:avLst/>
          </a:prstGeom>
        </p:spPr>
      </p:pic>
      <p:sp>
        <p:nvSpPr>
          <p:cNvPr id="141" name="컴퓨팅사고와 SW코딩 3rd we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컴퓨팅사고와 SW코딩</a:t>
            </a:r>
            <a:br/>
            <a:r>
              <a:t>3rd week</a:t>
            </a:r>
          </a:p>
        </p:txBody>
      </p:sp>
      <p:sp>
        <p:nvSpPr>
          <p:cNvPr id="142" name="안병준 coolbrise@knu.ac.k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2516">
              <a:defRPr sz="2548"/>
            </a:pPr>
            <a:r>
              <a:t>안병준 </a:t>
            </a:r>
            <a:r>
              <a:rPr u="sng">
                <a:hlinkClick r:id="rId3" invalidUrl="" action="" tgtFrame="" tooltip="" history="1" highlightClick="0" endSnd="0"/>
              </a:rPr>
              <a:t>coolbrise@knu.ac.kr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2022 spring semester mid-term &amp; final ex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2022 spring semester mid-term &amp; final exam</a:t>
            </a:r>
          </a:p>
        </p:txBody>
      </p:sp>
      <p:sp>
        <p:nvSpPr>
          <p:cNvPr id="170" name="섭씨온도(Celsius)를 화씨온도(Fahrenheit)로 변환하는 식은 아래와 같다. Fahrenheit = (9/5) * Celsius + 32 이 식을 바탕으로 섭씨온도를 0도에서 50도까지 5도 단위로 증가시키면서 이에 해당하는 화씨온도를 계산하여, 섭씨온도와 화씨온도의 값을 보여주는 프로그램을 작성하시오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7763" indent="-397763" defTabSz="508254">
              <a:spcBef>
                <a:spcPts val="3600"/>
              </a:spcBef>
              <a:defRPr sz="3132"/>
            </a:pPr>
            <a:r>
              <a:t>섭씨온도(Celsius)를 화씨온도(Fahrenheit)로 변환하는 식은 아래와 같다. </a:t>
            </a:r>
            <a:r>
              <a:rPr b="1">
                <a:solidFill>
                  <a:srgbClr val="9421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Fahrenheit = (9/5) * Celsius + 32</a:t>
            </a:r>
            <a:r>
              <a:t> 이 식을 바탕으로 섭씨온도를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t>도에서 50도까지 5도 단위로 증가시키면서 이에 해당하는 화씨온도를 계산하여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t> 섭씨온도와 화씨온도의 값을 보여주는 프로그램을 작성하시오. </a:t>
            </a:r>
          </a:p>
          <a:p>
            <a:pPr marL="397763" indent="-397763" defTabSz="508254">
              <a:spcBef>
                <a:spcPts val="3600"/>
              </a:spcBef>
              <a:defRPr sz="3132"/>
            </a:pPr>
            <a:r>
              <a:t>아래의 실행 결과를 적으세요.</a:t>
            </a:r>
            <a:br/>
            <a:r>
              <a:t>&gt;&gt;&gt; a = 2*2//2</a:t>
            </a:r>
            <a:br/>
            <a:r>
              <a:t>&gt;&gt;&gt; b = 3//2*3</a:t>
            </a:r>
            <a:br/>
            <a:r>
              <a:t>&gt;&gt;&gt; print(a,b)</a:t>
            </a:r>
          </a:p>
          <a:p>
            <a:pPr marL="397763" indent="-397763" defTabSz="508254">
              <a:spcBef>
                <a:spcPts val="3600"/>
              </a:spcBef>
              <a:defRPr sz="3132"/>
            </a:pPr>
            <a:r>
              <a:t>10 미만의 자연수에서 3과 5의 배수를 구하면 3, 5, 6, 9이다. 이들의 총합은 23이다. 1000 미만의 자연수에서 3의 배수와 5의 배수의 총합을 구하시오.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ps for writing professional ema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Tips for writing professional emails</a:t>
            </a:r>
          </a:p>
        </p:txBody>
      </p:sp>
      <p:sp>
        <p:nvSpPr>
          <p:cNvPr id="173" name="Display na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Display name</a:t>
            </a:r>
          </a:p>
          <a:p>
            <a:pPr/>
            <a:r>
              <a:t>Mail footer</a:t>
            </a:r>
          </a:p>
          <a:p>
            <a:pPr/>
            <a:r>
              <a:t>Paragraphs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nglish stu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English study</a:t>
            </a:r>
          </a:p>
        </p:txBody>
      </p:sp>
      <p:sp>
        <p:nvSpPr>
          <p:cNvPr id="176" name="https://englishcube.net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https://englishcube.net/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https://www.voakorea.com/a/pops-viva-la-vida-129257083/1275747.html</a:t>
            </a:r>
          </a:p>
          <a:p>
            <a:pPr/>
            <a:r>
              <a:t>If you want to share your own way to study English, don’t hesitate to share it with the colleagues and me as well.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hristo-sahatchiev-x7p8Izu3rPM-unsplash.jpg" descr="hristo-sahatchiev-x7p8Izu3rPM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500" t="0" r="1250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ssignment #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#3</a:t>
            </a:r>
          </a:p>
        </p:txBody>
      </p:sp>
      <p:sp>
        <p:nvSpPr>
          <p:cNvPr id="181" name="Upload HOL results on your GitHub account, and then send the GitHub link to me via email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Upload HOL results on your GitHub account, and then send the GitHub link to me via email.</a:t>
            </a:r>
          </a:p>
          <a:p>
            <a:pPr/>
            <a:r>
              <a:t>Choose and solve “at least” 5 questions from Chap. 3 Exercise; Write the codes with MarkDown; Upload them on your GitHub account; Send the GitHub link to me via email.</a:t>
            </a:r>
          </a:p>
          <a:p>
            <a:pPr/>
            <a:r>
              <a:t>Solve the three quizzes from 2022 spring semester mid-term &amp; final exam; Upload them on your GitHub account; Send the GitHub link to me via email.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nnouncement #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Announcement #1</a:t>
            </a:r>
          </a:p>
        </p:txBody>
      </p:sp>
      <p:sp>
        <p:nvSpPr>
          <p:cNvPr id="184" name="A special seminar is being prepare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special seminar is being prepared.</a:t>
            </a:r>
          </a:p>
          <a:p>
            <a:pPr lvl="1"/>
            <a:r>
              <a:t>Topic : Open Source S/W &amp; community</a:t>
            </a:r>
          </a:p>
          <a:p>
            <a:pPr lvl="1"/>
            <a:r>
              <a:t>Date : Sept. 29th Thursday</a:t>
            </a:r>
          </a:p>
          <a:p>
            <a:pPr lvl="1"/>
            <a:r>
              <a:t>Time : 4:30pm ~ 6:00pm</a:t>
            </a:r>
          </a:p>
          <a:p>
            <a:pPr lvl="1"/>
            <a:r>
              <a:t>Lecturer : Tommy Lee</a:t>
            </a:r>
          </a:p>
          <a:p>
            <a:pPr lvl="1"/>
            <a:r>
              <a:t>Subject to change upon the lecturer’s schedule.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nnouncement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Announcement #2</a:t>
            </a:r>
          </a:p>
        </p:txBody>
      </p:sp>
      <p:sp>
        <p:nvSpPr>
          <p:cNvPr id="187" name="2학기 글로벌SW역량강화 정기세미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1479" indent="-411479" defTabSz="525779">
              <a:spcBef>
                <a:spcPts val="3700"/>
              </a:spcBef>
              <a:defRPr sz="3239"/>
            </a:pPr>
            <a:r>
              <a:t>2학기 글로벌SW역량강화 정기세미나</a:t>
            </a:r>
          </a:p>
          <a:p>
            <a:pPr lvl="1" marL="822959" indent="-411479" defTabSz="525779">
              <a:spcBef>
                <a:spcPts val="3700"/>
              </a:spcBef>
              <a:defRPr sz="3239"/>
            </a:pPr>
            <a:r>
              <a:t>Sept. 21, 2022</a:t>
            </a:r>
          </a:p>
          <a:p>
            <a:pPr lvl="2" marL="1234439" indent="-411479" defTabSz="525779">
              <a:spcBef>
                <a:spcPts val="3700"/>
              </a:spcBef>
              <a:defRPr sz="3239"/>
            </a:pPr>
            <a:r>
              <a:rPr u="sng">
                <a:hlinkClick r:id="rId2" invalidUrl="" action="" tgtFrame="" tooltip="" history="1" highlightClick="0" endSnd="0"/>
              </a:rPr>
              <a:t>Open Source S/W community의 최신 기술 트렌드</a:t>
            </a:r>
          </a:p>
          <a:p>
            <a:pPr lvl="2" marL="1234439" indent="-411479" defTabSz="525779">
              <a:spcBef>
                <a:spcPts val="3700"/>
              </a:spcBef>
              <a:defRPr sz="3239"/>
            </a:pPr>
            <a:r>
              <a:rPr u="sng">
                <a:hlinkClick r:id="rId3" invalidUrl="" action="" tgtFrame="" tooltip="" history="1" highlightClick="0" endSnd="0"/>
              </a:rPr>
              <a:t>송상효</a:t>
            </a:r>
            <a:r>
              <a:t> 정보자원통합심의위원회 위원장</a:t>
            </a:r>
          </a:p>
          <a:p>
            <a:pPr lvl="1" marL="822959" indent="-411479" defTabSz="525779">
              <a:spcBef>
                <a:spcPts val="3700"/>
              </a:spcBef>
              <a:defRPr sz="3239"/>
            </a:pPr>
            <a:r>
              <a:t>Sept. 28, 2022</a:t>
            </a:r>
          </a:p>
          <a:p>
            <a:pPr lvl="2" marL="1234439" indent="-411479" defTabSz="525779">
              <a:spcBef>
                <a:spcPts val="3700"/>
              </a:spcBef>
              <a:defRPr sz="3239"/>
            </a:pPr>
            <a:r>
              <a:t>2022년 이후 변화를 이끌어갈 기술 변화의 5가지 요소</a:t>
            </a:r>
          </a:p>
          <a:p>
            <a:pPr lvl="2" marL="1234439" indent="-411479" defTabSz="525779">
              <a:spcBef>
                <a:spcPts val="3700"/>
              </a:spcBef>
              <a:defRPr sz="3239"/>
            </a:pPr>
            <a:r>
              <a:rPr u="sng">
                <a:hlinkClick r:id="rId4" invalidUrl="" action="" tgtFrame="" tooltip="" history="1" highlightClick="0" endSnd="0"/>
              </a:rPr>
              <a:t>정영준</a:t>
            </a:r>
            <a:r>
              <a:t> Solutions Architect @ AWS Korea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urther Stud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Further Studies</a:t>
            </a:r>
          </a:p>
        </p:txBody>
      </p:sp>
      <p:sp>
        <p:nvSpPr>
          <p:cNvPr id="190" name="Familiarize yourself with python.or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Familiarize yourself with python.org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https://wiki.python.org/moin/BeginnersGuide</a:t>
            </a:r>
          </a:p>
          <a:p>
            <a:pPr/>
            <a:r>
              <a:t>Subscribe to Python newsletters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https://wiki.python.org/moin/PythonPeriodicals</a:t>
            </a:r>
          </a:p>
          <a:p>
            <a:pPr/>
            <a:r>
              <a:t>Watch a movie</a:t>
            </a:r>
          </a:p>
          <a:p>
            <a:pPr lvl="1"/>
            <a:r>
              <a:rPr u="sng">
                <a:hlinkClick r:id="rId4" invalidUrl="" action="" tgtFrame="" tooltip="" history="1" highlightClick="0" endSnd="0"/>
              </a:rPr>
              <a:t>The Internet's Own Boy: The Story of Aaron Swartz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ooks for the aggressive stud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Books for the aggressive students</a:t>
            </a:r>
          </a:p>
        </p:txBody>
      </p:sp>
      <p:sp>
        <p:nvSpPr>
          <p:cNvPr id="193" name="3rd week: 스타트 위드 와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3rd week: </a:t>
            </a:r>
            <a:r>
              <a:rPr u="sng">
                <a:hlinkClick r:id="rId2" invalidUrl="" action="" tgtFrame="" tooltip="" history="1" highlightClick="0" endSnd="0"/>
              </a:rPr>
              <a:t>스타트 위드 와이</a:t>
            </a:r>
          </a:p>
          <a:p>
            <a:pPr/>
            <a:r>
              <a:t>2nd week: </a:t>
            </a:r>
            <a:r>
              <a:rPr u="sng">
                <a:hlinkClick r:id="rId3" invalidUrl="" action="" tgtFrame="" tooltip="" history="1" highlightClick="0" endSnd="0"/>
              </a:rPr>
              <a:t>오픈 소스로 미래를 연마하라</a:t>
            </a:r>
          </a:p>
          <a:p>
            <a:pPr/>
            <a:r>
              <a:t>1st week: </a:t>
            </a:r>
            <a:r>
              <a:rPr u="sng">
                <a:hlinkClick r:id="rId4" invalidUrl="" action="" tgtFrame="" tooltip="" history="1" highlightClick="0" endSnd="0"/>
              </a:rPr>
              <a:t>히트 리프레시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For those who didn’t attend the 1st &amp; 2nd lecture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those who didn’t attend the 1st &amp; 2nd lecture.</a:t>
            </a:r>
          </a:p>
        </p:txBody>
      </p:sp>
      <p:sp>
        <p:nvSpPr>
          <p:cNvPr id="196" name="Fill out the survey; You can find the link at LMS Announcement https://forms.gle/sQApQRegFV6y7ysH7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5195" indent="-425195" defTabSz="543305">
              <a:spcBef>
                <a:spcPts val="3900"/>
              </a:spcBef>
              <a:defRPr sz="3348"/>
            </a:pPr>
            <a:r>
              <a:t>Fill out the survey; You can find the link at LMS Announcement</a:t>
            </a:r>
            <a:br/>
            <a:r>
              <a:rPr u="sng">
                <a:hlinkClick r:id="rId2" invalidUrl="" action="" tgtFrame="" tooltip="" history="1" highlightClick="0" endSnd="0"/>
              </a:rPr>
              <a:t>https://forms.gle/sQApQRegFV6y7ysH7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Fill out the PowerPoint file to tell me who you are; You can find the template file at LMS Repository; Send it to me via email.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Please refer to Toastmasters slide of the visual aids from the first lecture if you want extra points at Attitude criteria.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Please feel free to contact me during the break if you have any questions.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KakaoTalk_Photo_2022-09-15-08-08-43-1.jpeg" descr="KakaoTalk_Photo_2022-09-15-08-08-43-1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</p:spPr>
      </p:pic>
      <p:sp>
        <p:nvSpPr>
          <p:cNvPr id="145" name="Born to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Born to Code</a:t>
            </a:r>
          </a:p>
        </p:txBody>
      </p:sp>
      <p:sp>
        <p:nvSpPr>
          <p:cNvPr id="146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– Hidden Figur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 Hidden Figures</a:t>
            </a:r>
          </a:p>
        </p:txBody>
      </p:sp>
      <p:sp>
        <p:nvSpPr>
          <p:cNvPr id="199" name="“Genius has no race. Strength has no gender. Courage has no limit.”"/>
          <p:cNvSpPr txBox="1"/>
          <p:nvPr>
            <p:ph type="body" idx="14"/>
          </p:nvPr>
        </p:nvSpPr>
        <p:spPr>
          <a:xfrm>
            <a:off x="1270000" y="3982467"/>
            <a:ext cx="10464800" cy="1331466"/>
          </a:xfrm>
          <a:prstGeom prst="rect">
            <a:avLst/>
          </a:prstGeom>
        </p:spPr>
        <p:txBody>
          <a:bodyPr/>
          <a:lstStyle/>
          <a:p>
            <a:pPr/>
            <a:r>
              <a:t>“Genius has no race. Strength has no gender. Courage has no limit.”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KakaoTalk_Photo_2022-09-15-08-11-37.png" descr="KakaoTalk_Photo_2022-09-15-08-11-37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833" t="0" r="0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</p:spPr>
      </p:pic>
      <p:sp>
        <p:nvSpPr>
          <p:cNvPr id="149" name="Start with W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 with Why</a:t>
            </a:r>
          </a:p>
        </p:txBody>
      </p:sp>
      <p:sp>
        <p:nvSpPr>
          <p:cNvPr id="150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Variable &amp; Op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&amp; Operators</a:t>
            </a:r>
          </a:p>
        </p:txBody>
      </p:sp>
      <p:sp>
        <p:nvSpPr>
          <p:cNvPr id="153" name="https://docs.python.org/3/tutorial/index.ht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611" indent="-324611" defTabSz="414781">
              <a:spcBef>
                <a:spcPts val="2900"/>
              </a:spcBef>
              <a:defRPr sz="2556"/>
            </a:pPr>
            <a:r>
              <a:rPr u="sng">
                <a:hlinkClick r:id="rId2" invalidUrl="" action="" tgtFrame="" tooltip="" history="1" highlightClick="0" endSnd="0"/>
              </a:rPr>
              <a:t>https://docs.python.org/3/tutorial/index.html</a:t>
            </a:r>
          </a:p>
          <a:p>
            <a:pPr marL="324611" indent="-324611" defTabSz="414781">
              <a:spcBef>
                <a:spcPts val="2900"/>
              </a:spcBef>
              <a:defRPr sz="2556"/>
            </a:pPr>
            <a:r>
              <a:t>Chapter 2 of the main textbook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print()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variable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type()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string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operators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comments</a:t>
            </a:r>
          </a:p>
          <a:p>
            <a:pPr lvl="1" marL="649223" indent="-324611" defTabSz="414781">
              <a:spcBef>
                <a:spcPts val="2900"/>
              </a:spcBef>
              <a:defRPr sz="2556"/>
            </a:pPr>
            <a:r>
              <a:t>input()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ntrol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 Statement</a:t>
            </a:r>
          </a:p>
        </p:txBody>
      </p:sp>
      <p:sp>
        <p:nvSpPr>
          <p:cNvPr id="156" name="i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5195" indent="-425195" defTabSz="543305">
              <a:spcBef>
                <a:spcPts val="3900"/>
              </a:spcBef>
              <a:defRPr sz="3348"/>
            </a:pPr>
            <a:r>
              <a:t>if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elif / else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for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range()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while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break / continue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pass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radek-grzybowski-4FZr7coEb4E-unsplash.jpg" descr="radek-grzybowski-4FZr7coEb4E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toastmasters-logo-for-main-image.png" descr="toastmasters-logo-for-main-image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93619" y="2905899"/>
            <a:ext cx="5778501" cy="5854701"/>
          </a:xfrm>
          <a:prstGeom prst="rect">
            <a:avLst/>
          </a:prstGeom>
        </p:spPr>
      </p:pic>
      <p:sp>
        <p:nvSpPr>
          <p:cNvPr id="161" name="Toastma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cap="none" sz="4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Toastmasters</a:t>
            </a:r>
          </a:p>
        </p:txBody>
      </p:sp>
      <p:sp>
        <p:nvSpPr>
          <p:cNvPr id="162" name="Toastmasters International Mission We empower individuals to become more effective communicators and leader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4104" indent="-324104" defTabSz="514095">
              <a:spcBef>
                <a:spcPts val="2800"/>
              </a:spcBef>
              <a:buBlip>
                <a:blip r:embed="rId3"/>
              </a:buBlip>
              <a:defRPr sz="2640"/>
            </a:pPr>
            <a:r>
              <a:t>Toastmasters International Mission</a:t>
            </a:r>
            <a:br/>
            <a:r>
              <a:rPr b="1"/>
              <a:t>We empower individuals to become more effective </a:t>
            </a:r>
            <a:r>
              <a:rPr b="1">
                <a:solidFill>
                  <a:srgbClr val="874A3E"/>
                </a:solidFill>
              </a:rPr>
              <a:t>communicators and leaders</a:t>
            </a:r>
            <a:r>
              <a:rPr b="1"/>
              <a:t>.</a:t>
            </a:r>
          </a:p>
          <a:p>
            <a:pPr marL="324104" indent="-324104" defTabSz="514095">
              <a:spcBef>
                <a:spcPts val="2800"/>
              </a:spcBef>
              <a:buBlip>
                <a:blip r:embed="rId3"/>
              </a:buBlip>
              <a:defRPr sz="2640"/>
            </a:pPr>
            <a:r>
              <a:t>Toastmasters Club Mission</a:t>
            </a:r>
            <a:br/>
            <a:r>
              <a:rPr b="1"/>
              <a:t>We provide a supportive and positive learning experience in which members are empowered to develop </a:t>
            </a:r>
            <a:r>
              <a:rPr b="1">
                <a:solidFill>
                  <a:srgbClr val="874A3E"/>
                </a:solidFill>
              </a:rPr>
              <a:t>communication and leadership skills</a:t>
            </a:r>
            <a:r>
              <a:rPr b="1"/>
              <a:t>, resulting in greater self-confidence and personal growth.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Hands On Lab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Hands On Labs</a:t>
            </a:r>
          </a:p>
        </p:txBody>
      </p:sp>
      <p:sp>
        <p:nvSpPr>
          <p:cNvPr id="165" name="Chapter 3. Labs of the main textboo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Chapter 3. Labs of the main textbook</a:t>
            </a:r>
          </a:p>
          <a:p>
            <a:pPr/>
            <a:r>
              <a:t>Chapter 3. exercise quizzes posted by Tutors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https://wikidocs.net/42527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iulia-bertelli-5i1q5pcVUYw-unsplash.jpg" descr="giulia-bertelli-5i1q5pcVUYw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925" t="0" r="892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